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4" r:id="rId9"/>
    <p:sldId id="262"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2" d="100"/>
          <a:sy n="162" d="100"/>
        </p:scale>
        <p:origin x="18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188390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664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95290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21146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1199992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153088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335662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48684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161674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882922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8ACFE2-6042-40CC-B864-0D349FF07117}"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264578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8ACFE2-6042-40CC-B864-0D349FF07117}" type="datetimeFigureOut">
              <a:rPr kumimoji="1" lang="ja-JP" altLang="en-US" smtClean="0"/>
              <a:t>2022/11/22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1E676-33BE-42E7-9462-BAE7B48CD1CE}" type="slidenum">
              <a:rPr kumimoji="1" lang="ja-JP" altLang="en-US" smtClean="0"/>
              <a:t>‹#›</a:t>
            </a:fld>
            <a:endParaRPr kumimoji="1" lang="ja-JP" altLang="en-US"/>
          </a:p>
        </p:txBody>
      </p:sp>
    </p:spTree>
    <p:extLst>
      <p:ext uri="{BB962C8B-B14F-4D97-AF65-F5344CB8AC3E}">
        <p14:creationId xmlns:p14="http://schemas.microsoft.com/office/powerpoint/2010/main" val="3691825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1.jpg"/><Relationship Id="rId5" Type="http://schemas.openxmlformats.org/officeDocument/2006/relationships/image" Target="../media/image4.jpg"/><Relationship Id="rId10" Type="http://schemas.openxmlformats.org/officeDocument/2006/relationships/image" Target="../media/image10.jpg"/><Relationship Id="rId4" Type="http://schemas.openxmlformats.org/officeDocument/2006/relationships/image" Target="../media/image3.jp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2.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3.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3.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3.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5.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3.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5.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3.png"/><Relationship Id="rId5" Type="http://schemas.openxmlformats.org/officeDocument/2006/relationships/image" Target="../media/image4.jpg"/><Relationship Id="rId10" Type="http://schemas.openxmlformats.org/officeDocument/2006/relationships/image" Target="../media/image11.jpg"/><Relationship Id="rId4" Type="http://schemas.openxmlformats.org/officeDocument/2006/relationships/image" Target="../media/image3.jpg"/><Relationship Id="rId9" Type="http://schemas.openxmlformats.org/officeDocument/2006/relationships/image" Target="../media/image10.jp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302277" y="247053"/>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423" y="932860"/>
            <a:ext cx="2077993" cy="65976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416" y="3876781"/>
            <a:ext cx="2137589" cy="59140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723" y="3570028"/>
            <a:ext cx="2204098" cy="120490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330" y="3794809"/>
            <a:ext cx="2285529" cy="896962"/>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4917" y="1723400"/>
            <a:ext cx="2386781" cy="676255"/>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5423" y="2563998"/>
            <a:ext cx="1987276" cy="993638"/>
          </a:xfrm>
          <a:prstGeom prst="rect">
            <a:avLst/>
          </a:prstGeom>
        </p:spPr>
      </p:pic>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06927" y="1064155"/>
            <a:ext cx="3680121" cy="429540"/>
          </a:xfrm>
          <a:prstGeom prst="rect">
            <a:avLst/>
          </a:prstGeom>
        </p:spPr>
      </p:pic>
      <p:pic>
        <p:nvPicPr>
          <p:cNvPr id="17" name="図 16"/>
          <p:cNvPicPr>
            <a:picLocks noChangeAspect="1"/>
          </p:cNvPicPr>
          <p:nvPr/>
        </p:nvPicPr>
        <p:blipFill>
          <a:blip r:embed="rId9"/>
          <a:stretch>
            <a:fillRect/>
          </a:stretch>
        </p:blipFill>
        <p:spPr>
          <a:xfrm>
            <a:off x="3906927" y="1741594"/>
            <a:ext cx="4211593" cy="658061"/>
          </a:xfrm>
          <a:prstGeom prst="rect">
            <a:avLst/>
          </a:prstGeom>
        </p:spPr>
      </p:pic>
      <p:pic>
        <p:nvPicPr>
          <p:cNvPr id="18" name="図 1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58065" y="5342173"/>
            <a:ext cx="1615217" cy="674591"/>
          </a:xfrm>
          <a:prstGeom prst="rect">
            <a:avLst/>
          </a:prstGeom>
        </p:spPr>
      </p:pic>
      <p:pic>
        <p:nvPicPr>
          <p:cNvPr id="19" name="図 1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92560" y="5540247"/>
            <a:ext cx="2857500" cy="628650"/>
          </a:xfrm>
          <a:prstGeom prst="rect">
            <a:avLst/>
          </a:prstGeom>
        </p:spPr>
      </p:pic>
      <p:pic>
        <p:nvPicPr>
          <p:cNvPr id="20" name="図 1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832787" y="2809784"/>
            <a:ext cx="4165187" cy="624778"/>
          </a:xfrm>
          <a:prstGeom prst="rect">
            <a:avLst/>
          </a:prstGeom>
        </p:spPr>
      </p:pic>
      <p:sp>
        <p:nvSpPr>
          <p:cNvPr id="21" name="テキスト ボックス 20"/>
          <p:cNvSpPr txBox="1"/>
          <p:nvPr/>
        </p:nvSpPr>
        <p:spPr>
          <a:xfrm>
            <a:off x="1506894" y="302686"/>
            <a:ext cx="1245871" cy="369332"/>
          </a:xfrm>
          <a:prstGeom prst="rect">
            <a:avLst/>
          </a:prstGeom>
          <a:noFill/>
        </p:spPr>
        <p:txBody>
          <a:bodyPr wrap="square" rtlCol="0">
            <a:sp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生命保険</a:t>
            </a:r>
          </a:p>
        </p:txBody>
      </p:sp>
      <p:sp>
        <p:nvSpPr>
          <p:cNvPr id="23" name="角丸四角形 22"/>
          <p:cNvSpPr/>
          <p:nvPr/>
        </p:nvSpPr>
        <p:spPr>
          <a:xfrm>
            <a:off x="1302277" y="4928944"/>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506894" y="4997282"/>
            <a:ext cx="1245871" cy="369332"/>
          </a:xfrm>
          <a:prstGeom prst="rect">
            <a:avLst/>
          </a:prstGeom>
          <a:noFill/>
        </p:spPr>
        <p:txBody>
          <a:bodyPr wrap="square" rtlCol="0">
            <a:spAutoFit/>
          </a:bodyPr>
          <a:lstStyle/>
          <a:p>
            <a:r>
              <a:rPr lang="ja-JP" altLang="en-US" b="1" dirty="0">
                <a:solidFill>
                  <a:schemeClr val="bg1"/>
                </a:solidFill>
                <a:latin typeface="メイリオ" panose="020B0604030504040204" pitchFamily="50" charset="-128"/>
                <a:ea typeface="メイリオ" panose="020B0604030504040204" pitchFamily="50" charset="-128"/>
              </a:rPr>
              <a:t>損害</a:t>
            </a:r>
            <a:r>
              <a:rPr kumimoji="1" lang="ja-JP" altLang="en-US" b="1" dirty="0">
                <a:solidFill>
                  <a:schemeClr val="bg1"/>
                </a:solidFill>
                <a:latin typeface="メイリオ" panose="020B0604030504040204" pitchFamily="50" charset="-128"/>
                <a:ea typeface="メイリオ" panose="020B0604030504040204" pitchFamily="50" charset="-128"/>
              </a:rPr>
              <a:t>保険</a:t>
            </a:r>
          </a:p>
        </p:txBody>
      </p:sp>
    </p:spTree>
    <p:extLst>
      <p:ext uri="{BB962C8B-B14F-4D97-AF65-F5344CB8AC3E}">
        <p14:creationId xmlns:p14="http://schemas.microsoft.com/office/powerpoint/2010/main" val="3373804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302277" y="247053"/>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423" y="932860"/>
            <a:ext cx="2077993" cy="65976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416" y="3876781"/>
            <a:ext cx="2137589" cy="59140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723" y="3570028"/>
            <a:ext cx="2204098" cy="120490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330" y="3794809"/>
            <a:ext cx="2285529" cy="896962"/>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4917" y="1723400"/>
            <a:ext cx="2386781" cy="676255"/>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5423" y="2563998"/>
            <a:ext cx="1987276" cy="993638"/>
          </a:xfrm>
          <a:prstGeom prst="rect">
            <a:avLst/>
          </a:prstGeom>
        </p:spPr>
      </p:pic>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06927" y="1064155"/>
            <a:ext cx="3680121" cy="429540"/>
          </a:xfrm>
          <a:prstGeom prst="rect">
            <a:avLst/>
          </a:prstGeom>
        </p:spPr>
      </p:pic>
      <p:pic>
        <p:nvPicPr>
          <p:cNvPr id="17" name="図 16"/>
          <p:cNvPicPr>
            <a:picLocks noChangeAspect="1"/>
          </p:cNvPicPr>
          <p:nvPr/>
        </p:nvPicPr>
        <p:blipFill>
          <a:blip r:embed="rId9"/>
          <a:stretch>
            <a:fillRect/>
          </a:stretch>
        </p:blipFill>
        <p:spPr>
          <a:xfrm>
            <a:off x="3906927" y="1741594"/>
            <a:ext cx="4211593" cy="658061"/>
          </a:xfrm>
          <a:prstGeom prst="rect">
            <a:avLst/>
          </a:prstGeom>
        </p:spPr>
      </p:pic>
      <p:pic>
        <p:nvPicPr>
          <p:cNvPr id="19" name="図 1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292560" y="5540247"/>
            <a:ext cx="2857500" cy="628650"/>
          </a:xfrm>
          <a:prstGeom prst="rect">
            <a:avLst/>
          </a:prstGeom>
        </p:spPr>
      </p:pic>
      <p:pic>
        <p:nvPicPr>
          <p:cNvPr id="20" name="図 1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32787" y="2809784"/>
            <a:ext cx="4165187" cy="624778"/>
          </a:xfrm>
          <a:prstGeom prst="rect">
            <a:avLst/>
          </a:prstGeom>
        </p:spPr>
      </p:pic>
      <p:sp>
        <p:nvSpPr>
          <p:cNvPr id="21" name="テキスト ボックス 20"/>
          <p:cNvSpPr txBox="1"/>
          <p:nvPr/>
        </p:nvSpPr>
        <p:spPr>
          <a:xfrm>
            <a:off x="1506894" y="302686"/>
            <a:ext cx="1245871" cy="369332"/>
          </a:xfrm>
          <a:prstGeom prst="rect">
            <a:avLst/>
          </a:prstGeom>
          <a:noFill/>
        </p:spPr>
        <p:txBody>
          <a:bodyPr wrap="square" rtlCol="0">
            <a:sp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生命保険</a:t>
            </a:r>
          </a:p>
        </p:txBody>
      </p:sp>
      <p:sp>
        <p:nvSpPr>
          <p:cNvPr id="23" name="角丸四角形 22"/>
          <p:cNvSpPr/>
          <p:nvPr/>
        </p:nvSpPr>
        <p:spPr>
          <a:xfrm>
            <a:off x="1302277" y="4928944"/>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506894" y="4997282"/>
            <a:ext cx="1245871" cy="369332"/>
          </a:xfrm>
          <a:prstGeom prst="rect">
            <a:avLst/>
          </a:prstGeom>
          <a:noFill/>
        </p:spPr>
        <p:txBody>
          <a:bodyPr wrap="square" rtlCol="0">
            <a:spAutoFit/>
          </a:bodyPr>
          <a:lstStyle/>
          <a:p>
            <a:r>
              <a:rPr lang="ja-JP" altLang="en-US" b="1" dirty="0">
                <a:solidFill>
                  <a:schemeClr val="bg1"/>
                </a:solidFill>
                <a:latin typeface="メイリオ" panose="020B0604030504040204" pitchFamily="50" charset="-128"/>
                <a:ea typeface="メイリオ" panose="020B0604030504040204" pitchFamily="50" charset="-128"/>
              </a:rPr>
              <a:t>損害</a:t>
            </a:r>
            <a:r>
              <a:rPr kumimoji="1" lang="ja-JP" altLang="en-US" b="1" dirty="0">
                <a:solidFill>
                  <a:schemeClr val="bg1"/>
                </a:solidFill>
                <a:latin typeface="メイリオ" panose="020B0604030504040204" pitchFamily="50" charset="-128"/>
                <a:ea typeface="メイリオ" panose="020B0604030504040204" pitchFamily="50" charset="-128"/>
              </a:rPr>
              <a:t>保険</a:t>
            </a:r>
          </a:p>
        </p:txBody>
      </p:sp>
      <p:pic>
        <p:nvPicPr>
          <p:cNvPr id="2" name="図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581005" y="5540247"/>
            <a:ext cx="2131991" cy="558379"/>
          </a:xfrm>
          <a:prstGeom prst="rect">
            <a:avLst/>
          </a:prstGeom>
        </p:spPr>
      </p:pic>
    </p:spTree>
    <p:extLst>
      <p:ext uri="{BB962C8B-B14F-4D97-AF65-F5344CB8AC3E}">
        <p14:creationId xmlns:p14="http://schemas.microsoft.com/office/powerpoint/2010/main" val="235568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302277" y="247053"/>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423" y="932860"/>
            <a:ext cx="2077993" cy="65976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416" y="3876781"/>
            <a:ext cx="2137589" cy="59140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723" y="3570028"/>
            <a:ext cx="2204098" cy="120490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330" y="3794809"/>
            <a:ext cx="2285529" cy="896962"/>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4917" y="1723400"/>
            <a:ext cx="2386781" cy="676255"/>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5423" y="2563998"/>
            <a:ext cx="1987276" cy="993638"/>
          </a:xfrm>
          <a:prstGeom prst="rect">
            <a:avLst/>
          </a:prstGeom>
        </p:spPr>
      </p:pic>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06927" y="1064155"/>
            <a:ext cx="3680121" cy="42954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92560" y="5540247"/>
            <a:ext cx="2857500" cy="628650"/>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32787" y="2809784"/>
            <a:ext cx="4165187" cy="624778"/>
          </a:xfrm>
          <a:prstGeom prst="rect">
            <a:avLst/>
          </a:prstGeom>
        </p:spPr>
      </p:pic>
      <p:sp>
        <p:nvSpPr>
          <p:cNvPr id="21" name="テキスト ボックス 20"/>
          <p:cNvSpPr txBox="1"/>
          <p:nvPr/>
        </p:nvSpPr>
        <p:spPr>
          <a:xfrm>
            <a:off x="1506894" y="302686"/>
            <a:ext cx="1245871" cy="369332"/>
          </a:xfrm>
          <a:prstGeom prst="rect">
            <a:avLst/>
          </a:prstGeom>
          <a:noFill/>
        </p:spPr>
        <p:txBody>
          <a:bodyPr wrap="square" rtlCol="0">
            <a:sp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生命保険</a:t>
            </a:r>
          </a:p>
        </p:txBody>
      </p:sp>
      <p:sp>
        <p:nvSpPr>
          <p:cNvPr id="23" name="角丸四角形 22"/>
          <p:cNvSpPr/>
          <p:nvPr/>
        </p:nvSpPr>
        <p:spPr>
          <a:xfrm>
            <a:off x="1302277" y="4928944"/>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506894" y="4997282"/>
            <a:ext cx="1245871" cy="369332"/>
          </a:xfrm>
          <a:prstGeom prst="rect">
            <a:avLst/>
          </a:prstGeom>
          <a:noFill/>
        </p:spPr>
        <p:txBody>
          <a:bodyPr wrap="square" rtlCol="0">
            <a:spAutoFit/>
          </a:bodyPr>
          <a:lstStyle/>
          <a:p>
            <a:r>
              <a:rPr lang="ja-JP" altLang="en-US" b="1" dirty="0">
                <a:solidFill>
                  <a:schemeClr val="bg1"/>
                </a:solidFill>
                <a:latin typeface="メイリオ" panose="020B0604030504040204" pitchFamily="50" charset="-128"/>
                <a:ea typeface="メイリオ" panose="020B0604030504040204" pitchFamily="50" charset="-128"/>
              </a:rPr>
              <a:t>損害</a:t>
            </a:r>
            <a:r>
              <a:rPr kumimoji="1" lang="ja-JP" altLang="en-US" b="1" dirty="0">
                <a:solidFill>
                  <a:schemeClr val="bg1"/>
                </a:solidFill>
                <a:latin typeface="メイリオ" panose="020B0604030504040204" pitchFamily="50" charset="-128"/>
                <a:ea typeface="メイリオ" panose="020B0604030504040204" pitchFamily="50" charset="-128"/>
              </a:rPr>
              <a:t>保険</a:t>
            </a:r>
          </a:p>
        </p:txBody>
      </p:sp>
      <p:pic>
        <p:nvPicPr>
          <p:cNvPr id="2" name="図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81005" y="5540247"/>
            <a:ext cx="2131991" cy="558379"/>
          </a:xfrm>
          <a:prstGeom prst="rect">
            <a:avLst/>
          </a:prstGeom>
        </p:spPr>
      </p:pic>
      <p:pic>
        <p:nvPicPr>
          <p:cNvPr id="3" name="図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4002" y="1793376"/>
            <a:ext cx="3295238" cy="723810"/>
          </a:xfrm>
          <a:prstGeom prst="rect">
            <a:avLst/>
          </a:prstGeom>
        </p:spPr>
      </p:pic>
    </p:spTree>
    <p:extLst>
      <p:ext uri="{BB962C8B-B14F-4D97-AF65-F5344CB8AC3E}">
        <p14:creationId xmlns:p14="http://schemas.microsoft.com/office/powerpoint/2010/main" val="363383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302277" y="247053"/>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423" y="932860"/>
            <a:ext cx="2077993" cy="65976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416" y="3876781"/>
            <a:ext cx="2137589" cy="59140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723" y="3570028"/>
            <a:ext cx="2204098" cy="120490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330" y="3794809"/>
            <a:ext cx="2285529" cy="896962"/>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04917" y="1723400"/>
            <a:ext cx="2386781" cy="676255"/>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5423" y="2563998"/>
            <a:ext cx="1987276" cy="993638"/>
          </a:xfrm>
          <a:prstGeom prst="rect">
            <a:avLst/>
          </a:prstGeom>
        </p:spPr>
      </p:pic>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06927" y="1064155"/>
            <a:ext cx="3680121" cy="42954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92560" y="5540247"/>
            <a:ext cx="2857500" cy="628650"/>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32787" y="2809784"/>
            <a:ext cx="4165187" cy="624778"/>
          </a:xfrm>
          <a:prstGeom prst="rect">
            <a:avLst/>
          </a:prstGeom>
        </p:spPr>
      </p:pic>
      <p:sp>
        <p:nvSpPr>
          <p:cNvPr id="21" name="テキスト ボックス 20"/>
          <p:cNvSpPr txBox="1"/>
          <p:nvPr/>
        </p:nvSpPr>
        <p:spPr>
          <a:xfrm>
            <a:off x="1506894" y="302686"/>
            <a:ext cx="1245871" cy="369332"/>
          </a:xfrm>
          <a:prstGeom prst="rect">
            <a:avLst/>
          </a:prstGeom>
          <a:noFill/>
        </p:spPr>
        <p:txBody>
          <a:bodyPr wrap="square" rtlCol="0">
            <a:sp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生命保険</a:t>
            </a:r>
          </a:p>
        </p:txBody>
      </p:sp>
      <p:sp>
        <p:nvSpPr>
          <p:cNvPr id="23" name="角丸四角形 22"/>
          <p:cNvSpPr/>
          <p:nvPr/>
        </p:nvSpPr>
        <p:spPr>
          <a:xfrm>
            <a:off x="1302277" y="4928944"/>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506894" y="4997282"/>
            <a:ext cx="1245871" cy="369332"/>
          </a:xfrm>
          <a:prstGeom prst="rect">
            <a:avLst/>
          </a:prstGeom>
          <a:noFill/>
        </p:spPr>
        <p:txBody>
          <a:bodyPr wrap="square" rtlCol="0">
            <a:spAutoFit/>
          </a:bodyPr>
          <a:lstStyle/>
          <a:p>
            <a:r>
              <a:rPr lang="ja-JP" altLang="en-US" b="1" dirty="0">
                <a:solidFill>
                  <a:schemeClr val="bg1"/>
                </a:solidFill>
                <a:latin typeface="メイリオ" panose="020B0604030504040204" pitchFamily="50" charset="-128"/>
                <a:ea typeface="メイリオ" panose="020B0604030504040204" pitchFamily="50" charset="-128"/>
              </a:rPr>
              <a:t>損害</a:t>
            </a:r>
            <a:r>
              <a:rPr kumimoji="1" lang="ja-JP" altLang="en-US" b="1" dirty="0">
                <a:solidFill>
                  <a:schemeClr val="bg1"/>
                </a:solidFill>
                <a:latin typeface="メイリオ" panose="020B0604030504040204" pitchFamily="50" charset="-128"/>
                <a:ea typeface="メイリオ" panose="020B0604030504040204" pitchFamily="50" charset="-128"/>
              </a:rPr>
              <a:t>保険</a:t>
            </a:r>
          </a:p>
        </p:txBody>
      </p:sp>
      <p:pic>
        <p:nvPicPr>
          <p:cNvPr id="3" name="図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24002" y="1793376"/>
            <a:ext cx="3295238" cy="723810"/>
          </a:xfrm>
          <a:prstGeom prst="rect">
            <a:avLst/>
          </a:prstGeom>
        </p:spPr>
      </p:pic>
    </p:spTree>
    <p:extLst>
      <p:ext uri="{BB962C8B-B14F-4D97-AF65-F5344CB8AC3E}">
        <p14:creationId xmlns:p14="http://schemas.microsoft.com/office/powerpoint/2010/main" val="428378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302277" y="247053"/>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423" y="932860"/>
            <a:ext cx="2225955" cy="706741"/>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416" y="3876781"/>
            <a:ext cx="2137589" cy="591400"/>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6119" y="3545404"/>
            <a:ext cx="2253744" cy="1232047"/>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3823" y="3794810"/>
            <a:ext cx="2338306" cy="917674"/>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7330" y="1688746"/>
            <a:ext cx="3165743" cy="896961"/>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02277" y="2575785"/>
            <a:ext cx="2285528" cy="1142764"/>
          </a:xfrm>
          <a:prstGeom prst="rect">
            <a:avLst/>
          </a:prstGeom>
        </p:spPr>
      </p:pic>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55939" y="1064857"/>
            <a:ext cx="3680121" cy="42954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98319" y="5565656"/>
            <a:ext cx="3268036" cy="718968"/>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10889" y="2822880"/>
            <a:ext cx="4518974" cy="677846"/>
          </a:xfrm>
          <a:prstGeom prst="rect">
            <a:avLst/>
          </a:prstGeom>
        </p:spPr>
      </p:pic>
      <p:sp>
        <p:nvSpPr>
          <p:cNvPr id="21" name="テキスト ボックス 20"/>
          <p:cNvSpPr txBox="1"/>
          <p:nvPr/>
        </p:nvSpPr>
        <p:spPr>
          <a:xfrm>
            <a:off x="1506894" y="302686"/>
            <a:ext cx="1245871" cy="369332"/>
          </a:xfrm>
          <a:prstGeom prst="rect">
            <a:avLst/>
          </a:prstGeom>
          <a:noFill/>
        </p:spPr>
        <p:txBody>
          <a:bodyPr wrap="square" rtlCol="0">
            <a:spAutoFit/>
          </a:bodyPr>
          <a:lstStyle/>
          <a:p>
            <a:r>
              <a:rPr kumimoji="1" lang="ja-JP" altLang="en-US" b="1" dirty="0">
                <a:solidFill>
                  <a:schemeClr val="bg1"/>
                </a:solidFill>
                <a:latin typeface="メイリオ" panose="020B0604030504040204" pitchFamily="50" charset="-128"/>
                <a:ea typeface="メイリオ" panose="020B0604030504040204" pitchFamily="50" charset="-128"/>
              </a:rPr>
              <a:t>生命保険</a:t>
            </a:r>
          </a:p>
        </p:txBody>
      </p:sp>
      <p:sp>
        <p:nvSpPr>
          <p:cNvPr id="23" name="角丸四角形 22"/>
          <p:cNvSpPr/>
          <p:nvPr/>
        </p:nvSpPr>
        <p:spPr>
          <a:xfrm>
            <a:off x="1302277" y="4928944"/>
            <a:ext cx="1539777" cy="44619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506894" y="4997282"/>
            <a:ext cx="1245871" cy="369332"/>
          </a:xfrm>
          <a:prstGeom prst="rect">
            <a:avLst/>
          </a:prstGeom>
          <a:noFill/>
        </p:spPr>
        <p:txBody>
          <a:bodyPr wrap="square" rtlCol="0">
            <a:spAutoFit/>
          </a:bodyPr>
          <a:lstStyle/>
          <a:p>
            <a:r>
              <a:rPr lang="ja-JP" altLang="en-US" b="1" dirty="0">
                <a:solidFill>
                  <a:schemeClr val="bg1"/>
                </a:solidFill>
                <a:latin typeface="メイリオ" panose="020B0604030504040204" pitchFamily="50" charset="-128"/>
                <a:ea typeface="メイリオ" panose="020B0604030504040204" pitchFamily="50" charset="-128"/>
              </a:rPr>
              <a:t>損害</a:t>
            </a:r>
            <a:r>
              <a:rPr kumimoji="1" lang="ja-JP" altLang="en-US" b="1" dirty="0">
                <a:solidFill>
                  <a:schemeClr val="bg1"/>
                </a:solidFill>
                <a:latin typeface="メイリオ" panose="020B0604030504040204" pitchFamily="50" charset="-128"/>
                <a:ea typeface="メイリオ" panose="020B0604030504040204" pitchFamily="50" charset="-128"/>
              </a:rPr>
              <a:t>保険</a:t>
            </a:r>
          </a:p>
        </p:txBody>
      </p:sp>
      <p:pic>
        <p:nvPicPr>
          <p:cNvPr id="3" name="図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255939" y="1802779"/>
            <a:ext cx="3788119" cy="832073"/>
          </a:xfrm>
          <a:prstGeom prst="rect">
            <a:avLst/>
          </a:prstGeom>
        </p:spPr>
      </p:pic>
    </p:spTree>
    <p:extLst>
      <p:ext uri="{BB962C8B-B14F-4D97-AF65-F5344CB8AC3E}">
        <p14:creationId xmlns:p14="http://schemas.microsoft.com/office/powerpoint/2010/main" val="1940035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8958" y="3197223"/>
            <a:ext cx="1425959" cy="452742"/>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1958" y="3251167"/>
            <a:ext cx="1441585" cy="398839"/>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1043" y="1599498"/>
            <a:ext cx="1763874" cy="964251"/>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64184" y="1825292"/>
            <a:ext cx="1670543" cy="655609"/>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81353" y="1728281"/>
            <a:ext cx="2089771" cy="592103"/>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7375" y="2375355"/>
            <a:ext cx="1517223" cy="758612"/>
          </a:xfrm>
          <a:prstGeom prst="rect">
            <a:avLst/>
          </a:prstGeom>
        </p:spPr>
      </p:pic>
      <p:pic>
        <p:nvPicPr>
          <p:cNvPr id="12" name="図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93793" y="2597951"/>
            <a:ext cx="2399350" cy="28005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1495" y="3961632"/>
            <a:ext cx="2419858" cy="532369"/>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42943" y="3200253"/>
            <a:ext cx="3169960" cy="475494"/>
          </a:xfrm>
          <a:prstGeom prst="rect">
            <a:avLst/>
          </a:prstGeom>
        </p:spPr>
      </p:pic>
      <p:sp>
        <p:nvSpPr>
          <p:cNvPr id="21" name="テキスト ボックス 20"/>
          <p:cNvSpPr txBox="1"/>
          <p:nvPr/>
        </p:nvSpPr>
        <p:spPr>
          <a:xfrm>
            <a:off x="2324809" y="1189673"/>
            <a:ext cx="7815970"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お客さまのご意向に合った最適なプラン選びのお手伝いをいたします</a:t>
            </a:r>
            <a:endParaRPr kumimoji="1" lang="ja-JP" altLang="en-US" b="1"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174" y="2452649"/>
            <a:ext cx="2700128" cy="593092"/>
          </a:xfrm>
          <a:prstGeom prst="rect">
            <a:avLst/>
          </a:prstGeom>
        </p:spPr>
      </p:pic>
      <p:sp>
        <p:nvSpPr>
          <p:cNvPr id="16" name="テキスト ボックス 15"/>
          <p:cNvSpPr txBox="1"/>
          <p:nvPr/>
        </p:nvSpPr>
        <p:spPr>
          <a:xfrm>
            <a:off x="8555582" y="3975247"/>
            <a:ext cx="1585197" cy="261610"/>
          </a:xfrm>
          <a:prstGeom prst="rect">
            <a:avLst/>
          </a:prstGeom>
          <a:noFill/>
        </p:spPr>
        <p:txBody>
          <a:bodyPr wrap="square" rtlCol="0">
            <a:spAutoFit/>
          </a:bodyPr>
          <a:lstStyle/>
          <a:p>
            <a:r>
              <a:rPr lang="en-US" altLang="ja-JP" sz="1100" b="1" dirty="0">
                <a:latin typeface="メイリオ" panose="020B0604030504040204" pitchFamily="50" charset="-128"/>
                <a:ea typeface="メイリオ" panose="020B0604030504040204" pitchFamily="50" charset="-128"/>
              </a:rPr>
              <a:t>※50</a:t>
            </a:r>
            <a:r>
              <a:rPr lang="ja-JP" altLang="en-US" sz="1100" b="1" dirty="0">
                <a:latin typeface="メイリオ" panose="020B0604030504040204" pitchFamily="50" charset="-128"/>
                <a:ea typeface="メイリオ" panose="020B0604030504040204" pitchFamily="50" charset="-128"/>
              </a:rPr>
              <a:t>音順</a:t>
            </a:r>
            <a:endParaRPr kumimoji="1" lang="ja-JP" altLang="en-US" sz="11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346675" y="426667"/>
            <a:ext cx="4177836" cy="707886"/>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取扱</a:t>
            </a:r>
            <a:r>
              <a:rPr lang="ja-JP" altLang="en-US" sz="4000" b="1" dirty="0">
                <a:solidFill>
                  <a:schemeClr val="accent2"/>
                </a:solidFill>
                <a:latin typeface="メイリオ" panose="020B0604030504040204" pitchFamily="50" charset="-128"/>
                <a:ea typeface="メイリオ" panose="020B0604030504040204" pitchFamily="50" charset="-128"/>
              </a:rPr>
              <a:t>保険会社</a:t>
            </a:r>
            <a:endParaRPr kumimoji="1" lang="ja-JP" altLang="en-US" sz="4000" b="1" dirty="0">
              <a:solidFill>
                <a:schemeClr val="accent2"/>
              </a:solidFill>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2391958" y="993747"/>
            <a:ext cx="7196885" cy="2665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910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6238" y="4241582"/>
            <a:ext cx="1425959" cy="452742"/>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0363" y="3391776"/>
            <a:ext cx="1441585" cy="398839"/>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1043" y="1599498"/>
            <a:ext cx="1763874" cy="964251"/>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64184" y="1825292"/>
            <a:ext cx="1670543" cy="655609"/>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81353" y="1728281"/>
            <a:ext cx="2089771" cy="592103"/>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91958" y="2383752"/>
            <a:ext cx="1517223" cy="758612"/>
          </a:xfrm>
          <a:prstGeom prst="rect">
            <a:avLst/>
          </a:prstGeom>
        </p:spPr>
      </p:pic>
      <p:pic>
        <p:nvPicPr>
          <p:cNvPr id="12" name="図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91958" y="3466067"/>
            <a:ext cx="2399350" cy="28005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20921" y="4161955"/>
            <a:ext cx="2419858" cy="532369"/>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20403" y="4218830"/>
            <a:ext cx="3169960" cy="475494"/>
          </a:xfrm>
          <a:prstGeom prst="rect">
            <a:avLst/>
          </a:prstGeom>
        </p:spPr>
      </p:pic>
      <p:sp>
        <p:nvSpPr>
          <p:cNvPr id="21" name="テキスト ボックス 20"/>
          <p:cNvSpPr txBox="1"/>
          <p:nvPr/>
        </p:nvSpPr>
        <p:spPr>
          <a:xfrm>
            <a:off x="2324809" y="1189673"/>
            <a:ext cx="7815970"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お客さまのご意向に合った最適なプラン選びのお手伝いをいたします</a:t>
            </a:r>
            <a:endParaRPr kumimoji="1" lang="ja-JP" altLang="en-US" b="1"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702525" y="2472166"/>
            <a:ext cx="2700128" cy="593092"/>
          </a:xfrm>
          <a:prstGeom prst="rect">
            <a:avLst/>
          </a:prstGeom>
        </p:spPr>
      </p:pic>
      <p:sp>
        <p:nvSpPr>
          <p:cNvPr id="16" name="テキスト ボックス 15"/>
          <p:cNvSpPr txBox="1"/>
          <p:nvPr/>
        </p:nvSpPr>
        <p:spPr>
          <a:xfrm>
            <a:off x="2304250" y="4881038"/>
            <a:ext cx="1585197" cy="261610"/>
          </a:xfrm>
          <a:prstGeom prst="rect">
            <a:avLst/>
          </a:prstGeom>
          <a:noFill/>
        </p:spPr>
        <p:txBody>
          <a:bodyPr wrap="square" rtlCol="0">
            <a:spAutoFit/>
          </a:bodyPr>
          <a:lstStyle/>
          <a:p>
            <a:r>
              <a:rPr lang="en-US" altLang="ja-JP" sz="1100" b="1" dirty="0">
                <a:latin typeface="メイリオ" panose="020B0604030504040204" pitchFamily="50" charset="-128"/>
                <a:ea typeface="メイリオ" panose="020B0604030504040204" pitchFamily="50" charset="-128"/>
              </a:rPr>
              <a:t>※50</a:t>
            </a:r>
            <a:r>
              <a:rPr lang="ja-JP" altLang="en-US" sz="1100" b="1" dirty="0">
                <a:latin typeface="メイリオ" panose="020B0604030504040204" pitchFamily="50" charset="-128"/>
                <a:ea typeface="メイリオ" panose="020B0604030504040204" pitchFamily="50" charset="-128"/>
              </a:rPr>
              <a:t>音順</a:t>
            </a:r>
            <a:endParaRPr kumimoji="1" lang="ja-JP" altLang="en-US" sz="11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346675" y="426667"/>
            <a:ext cx="4177836" cy="707886"/>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取扱</a:t>
            </a:r>
            <a:r>
              <a:rPr lang="ja-JP" altLang="en-US" sz="4000" b="1" dirty="0">
                <a:solidFill>
                  <a:schemeClr val="accent2"/>
                </a:solidFill>
                <a:latin typeface="メイリオ" panose="020B0604030504040204" pitchFamily="50" charset="-128"/>
                <a:ea typeface="メイリオ" panose="020B0604030504040204" pitchFamily="50" charset="-128"/>
              </a:rPr>
              <a:t>保険会社</a:t>
            </a:r>
            <a:endParaRPr kumimoji="1" lang="ja-JP" altLang="en-US" sz="4000" b="1" dirty="0">
              <a:solidFill>
                <a:schemeClr val="accent2"/>
              </a:solidFill>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2391958" y="993747"/>
            <a:ext cx="7196885" cy="2665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0" descr="はなさく生命">
            <a:extLst>
              <a:ext uri="{FF2B5EF4-FFF2-40B4-BE49-F238E27FC236}">
                <a16:creationId xmlns:a16="http://schemas.microsoft.com/office/drawing/2014/main" id="{624D5FF2-1972-43DB-885E-C165E3FA603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17759" y="3334448"/>
            <a:ext cx="1685452" cy="4942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ロゴマーク">
            <a:extLst>
              <a:ext uri="{FF2B5EF4-FFF2-40B4-BE49-F238E27FC236}">
                <a16:creationId xmlns:a16="http://schemas.microsoft.com/office/drawing/2014/main" id="{93DAA349-FDC8-C57C-A3DE-215F955DB61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02708" y="2548706"/>
            <a:ext cx="1797334" cy="494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55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6238" y="4241582"/>
            <a:ext cx="1425959" cy="452742"/>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0363" y="3391776"/>
            <a:ext cx="1441585" cy="398839"/>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1043" y="1599498"/>
            <a:ext cx="1763874" cy="964251"/>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64184" y="1825292"/>
            <a:ext cx="1670543" cy="655609"/>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81353" y="1728281"/>
            <a:ext cx="2089771" cy="592103"/>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91958" y="2383752"/>
            <a:ext cx="1517223" cy="758612"/>
          </a:xfrm>
          <a:prstGeom prst="rect">
            <a:avLst/>
          </a:prstGeom>
        </p:spPr>
      </p:pic>
      <p:pic>
        <p:nvPicPr>
          <p:cNvPr id="12" name="図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91958" y="3466067"/>
            <a:ext cx="2399350" cy="280050"/>
          </a:xfrm>
          <a:prstGeom prst="rect">
            <a:avLst/>
          </a:prstGeom>
        </p:spPr>
      </p:pic>
      <p:pic>
        <p:nvPicPr>
          <p:cNvPr id="19" name="図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20403" y="4900852"/>
            <a:ext cx="2419858" cy="532369"/>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20403" y="4218830"/>
            <a:ext cx="3169960" cy="475494"/>
          </a:xfrm>
          <a:prstGeom prst="rect">
            <a:avLst/>
          </a:prstGeom>
        </p:spPr>
      </p:pic>
      <p:sp>
        <p:nvSpPr>
          <p:cNvPr id="21" name="テキスト ボックス 20"/>
          <p:cNvSpPr txBox="1"/>
          <p:nvPr/>
        </p:nvSpPr>
        <p:spPr>
          <a:xfrm>
            <a:off x="2324809" y="1189673"/>
            <a:ext cx="7815970"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お客さまのご意向に合った最適なプラン選びのお手伝いをいたします</a:t>
            </a:r>
            <a:endParaRPr kumimoji="1" lang="ja-JP" altLang="en-US" b="1"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702525" y="2472166"/>
            <a:ext cx="2700128" cy="593092"/>
          </a:xfrm>
          <a:prstGeom prst="rect">
            <a:avLst/>
          </a:prstGeom>
        </p:spPr>
      </p:pic>
      <p:sp>
        <p:nvSpPr>
          <p:cNvPr id="16" name="テキスト ボックス 15"/>
          <p:cNvSpPr txBox="1"/>
          <p:nvPr/>
        </p:nvSpPr>
        <p:spPr>
          <a:xfrm>
            <a:off x="5788273" y="5086436"/>
            <a:ext cx="1585197" cy="261610"/>
          </a:xfrm>
          <a:prstGeom prst="rect">
            <a:avLst/>
          </a:prstGeom>
          <a:noFill/>
        </p:spPr>
        <p:txBody>
          <a:bodyPr wrap="square" rtlCol="0">
            <a:spAutoFit/>
          </a:bodyPr>
          <a:lstStyle/>
          <a:p>
            <a:r>
              <a:rPr lang="en-US" altLang="ja-JP" sz="1100" b="1" dirty="0">
                <a:latin typeface="メイリオ" panose="020B0604030504040204" pitchFamily="50" charset="-128"/>
                <a:ea typeface="メイリオ" panose="020B0604030504040204" pitchFamily="50" charset="-128"/>
              </a:rPr>
              <a:t>※50</a:t>
            </a:r>
            <a:r>
              <a:rPr lang="ja-JP" altLang="en-US" sz="1100" b="1" dirty="0">
                <a:latin typeface="メイリオ" panose="020B0604030504040204" pitchFamily="50" charset="-128"/>
                <a:ea typeface="メイリオ" panose="020B0604030504040204" pitchFamily="50" charset="-128"/>
              </a:rPr>
              <a:t>音順</a:t>
            </a:r>
            <a:endParaRPr kumimoji="1" lang="ja-JP" altLang="en-US" sz="11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346675" y="426667"/>
            <a:ext cx="4177836" cy="707886"/>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取扱</a:t>
            </a:r>
            <a:r>
              <a:rPr lang="ja-JP" altLang="en-US" sz="4000" b="1" dirty="0">
                <a:solidFill>
                  <a:schemeClr val="accent2"/>
                </a:solidFill>
                <a:latin typeface="メイリオ" panose="020B0604030504040204" pitchFamily="50" charset="-128"/>
                <a:ea typeface="メイリオ" panose="020B0604030504040204" pitchFamily="50" charset="-128"/>
              </a:rPr>
              <a:t>保険会社</a:t>
            </a:r>
            <a:endParaRPr kumimoji="1" lang="ja-JP" altLang="en-US" sz="4000" b="1" dirty="0">
              <a:solidFill>
                <a:schemeClr val="accent2"/>
              </a:solidFill>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2391958" y="993747"/>
            <a:ext cx="7196885" cy="2665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0" descr="はなさく生命">
            <a:extLst>
              <a:ext uri="{FF2B5EF4-FFF2-40B4-BE49-F238E27FC236}">
                <a16:creationId xmlns:a16="http://schemas.microsoft.com/office/drawing/2014/main" id="{624D5FF2-1972-43DB-885E-C165E3FA603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09465" y="3371521"/>
            <a:ext cx="1685452" cy="4942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ロゴマーク">
            <a:extLst>
              <a:ext uri="{FF2B5EF4-FFF2-40B4-BE49-F238E27FC236}">
                <a16:creationId xmlns:a16="http://schemas.microsoft.com/office/drawing/2014/main" id="{93DAA349-FDC8-C57C-A3DE-215F955DB61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02708" y="2548706"/>
            <a:ext cx="1685452" cy="463499"/>
          </a:xfrm>
          <a:prstGeom prst="rect">
            <a:avLst/>
          </a:prstGeom>
          <a:noFill/>
          <a:extLst>
            <a:ext uri="{909E8E84-426E-40DD-AFC4-6F175D3DCCD1}">
              <a14:hiddenFill xmlns:a14="http://schemas.microsoft.com/office/drawing/2010/main">
                <a:solidFill>
                  <a:srgbClr val="FFFFFF"/>
                </a:solidFill>
              </a14:hiddenFill>
            </a:ext>
          </a:extLst>
        </p:spPr>
      </p:pic>
      <p:pic>
        <p:nvPicPr>
          <p:cNvPr id="11" name="図 10" descr="テキスト&#10;&#10;中程度の精度で自動的に生成された説明">
            <a:extLst>
              <a:ext uri="{FF2B5EF4-FFF2-40B4-BE49-F238E27FC236}">
                <a16:creationId xmlns:a16="http://schemas.microsoft.com/office/drawing/2014/main" id="{4D456BB5-5777-E279-826E-6ADCA61FB6B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931043" y="4202284"/>
            <a:ext cx="1863901" cy="444795"/>
          </a:xfrm>
          <a:prstGeom prst="rect">
            <a:avLst/>
          </a:prstGeom>
        </p:spPr>
      </p:pic>
    </p:spTree>
    <p:extLst>
      <p:ext uri="{BB962C8B-B14F-4D97-AF65-F5344CB8AC3E}">
        <p14:creationId xmlns:p14="http://schemas.microsoft.com/office/powerpoint/2010/main" val="343347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はなさく生命">
            <a:extLst>
              <a:ext uri="{FF2B5EF4-FFF2-40B4-BE49-F238E27FC236}">
                <a16:creationId xmlns:a16="http://schemas.microsoft.com/office/drawing/2014/main" id="{624D5FF2-1972-43DB-885E-C165E3FA6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6428" y="2785928"/>
            <a:ext cx="3544768" cy="1039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7670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83</Words>
  <Application>Microsoft Office PowerPoint</Application>
  <PresentationFormat>ワイド画面</PresentationFormat>
  <Paragraphs>19</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紫藤清</dc:creator>
  <cp:lastModifiedBy>紫藤 清</cp:lastModifiedBy>
  <cp:revision>21</cp:revision>
  <dcterms:created xsi:type="dcterms:W3CDTF">2017-04-09T08:37:10Z</dcterms:created>
  <dcterms:modified xsi:type="dcterms:W3CDTF">2022-11-22T08:45:11Z</dcterms:modified>
</cp:coreProperties>
</file>